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87" r:id="rId4"/>
    <p:sldId id="290" r:id="rId5"/>
    <p:sldId id="291" r:id="rId6"/>
    <p:sldId id="267" r:id="rId7"/>
    <p:sldId id="289" r:id="rId8"/>
    <p:sldId id="260" r:id="rId9"/>
    <p:sldId id="265" r:id="rId10"/>
    <p:sldId id="269" r:id="rId11"/>
    <p:sldId id="277" r:id="rId12"/>
    <p:sldId id="278" r:id="rId13"/>
    <p:sldId id="275" r:id="rId14"/>
    <p:sldId id="276" r:id="rId15"/>
    <p:sldId id="2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04" autoAdjust="0"/>
  </p:normalViewPr>
  <p:slideViewPr>
    <p:cSldViewPr snapToGrid="0">
      <p:cViewPr varScale="1">
        <p:scale>
          <a:sx n="104" d="100"/>
          <a:sy n="104" d="100"/>
        </p:scale>
        <p:origin x="870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4903709724312373"/>
                  <c:y val="8.9637568341140019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55-405E-9A58-8C4E1A77E78A}"/>
                </c:ext>
              </c:extLst>
            </c:dLbl>
            <c:dLbl>
              <c:idx val="1"/>
              <c:layout>
                <c:manualLayout>
                  <c:x val="0.20837797932587893"/>
                  <c:y val="-7.82300542620903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55-405E-9A58-8C4E1A77E78A}"/>
                </c:ext>
              </c:extLst>
            </c:dLbl>
            <c:dLbl>
              <c:idx val="2"/>
              <c:layout>
                <c:manualLayout>
                  <c:x val="3.3035533307761308E-2"/>
                  <c:y val="3.91150271310459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55-405E-9A58-8C4E1A77E78A}"/>
                </c:ext>
              </c:extLst>
            </c:dLbl>
            <c:dLbl>
              <c:idx val="3"/>
              <c:layout>
                <c:manualLayout>
                  <c:x val="4.32003127870724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55-405E-9A58-8C4E1A77E78A}"/>
                </c:ext>
              </c:extLst>
            </c:dLbl>
            <c:dLbl>
              <c:idx val="4"/>
              <c:layout>
                <c:manualLayout>
                  <c:x val="4.5741507656900181E-2"/>
                  <c:y val="7.17100546729120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55-405E-9A58-8C4E1A77E78A}"/>
                </c:ext>
              </c:extLst>
            </c:dLbl>
            <c:dLbl>
              <c:idx val="5"/>
              <c:layout>
                <c:manualLayout>
                  <c:x val="5.5906287136211444E-2"/>
                  <c:y val="-3.9115027131045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55-405E-9A58-8C4E1A77E78A}"/>
                </c:ext>
              </c:extLst>
            </c:dLbl>
            <c:dLbl>
              <c:idx val="6"/>
              <c:layout>
                <c:manualLayout>
                  <c:x val="5.08238973965557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55-405E-9A58-8C4E1A77E78A}"/>
                </c:ext>
              </c:extLst>
            </c:dLbl>
            <c:dLbl>
              <c:idx val="7"/>
              <c:layout>
                <c:manualLayout>
                  <c:x val="3.8117923047416895E-2"/>
                  <c:y val="-3.9115027131045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55-405E-9A58-8C4E1A77E7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Sheet2!$F$4:$F$11</c:f>
              <c:strCache>
                <c:ptCount val="8"/>
                <c:pt idx="0">
                  <c:v>I continued my activity at the workplace I already had</c:v>
                </c:pt>
                <c:pt idx="1">
                  <c:v>I got hired</c:v>
                </c:pt>
                <c:pt idx="2">
                  <c:v>I started my own business</c:v>
                </c:pt>
                <c:pt idx="3">
                  <c:v>I became self-employed</c:v>
                </c:pt>
                <c:pt idx="4">
                  <c:v>I looked for a job, but I couldn't get a job</c:v>
                </c:pt>
                <c:pt idx="5">
                  <c:v>I didn't have any job after graduation</c:v>
                </c:pt>
                <c:pt idx="6">
                  <c:v>Maternity / childcare leave</c:v>
                </c:pt>
                <c:pt idx="7">
                  <c:v>Other</c:v>
                </c:pt>
              </c:strCache>
            </c:strRef>
          </c:cat>
          <c:val>
            <c:numRef>
              <c:f>Sheet2!$G$4:$G$11</c:f>
              <c:numCache>
                <c:formatCode>###0.0</c:formatCode>
                <c:ptCount val="8"/>
                <c:pt idx="0">
                  <c:v>43.340060544904134</c:v>
                </c:pt>
                <c:pt idx="1">
                  <c:v>34.106962663975779</c:v>
                </c:pt>
                <c:pt idx="2">
                  <c:v>2.119071644803229</c:v>
                </c:pt>
                <c:pt idx="3">
                  <c:v>2.9263370332996974</c:v>
                </c:pt>
                <c:pt idx="4">
                  <c:v>4.2885973763874876</c:v>
                </c:pt>
                <c:pt idx="5">
                  <c:v>5.4490413723511608</c:v>
                </c:pt>
                <c:pt idx="6">
                  <c:v>5.9031281533804236</c:v>
                </c:pt>
                <c:pt idx="7">
                  <c:v>1.8163471241170535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55-405E-9A58-8C4E1A77E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781553312"/>
        <c:axId val="697762608"/>
      </c:barChart>
      <c:catAx>
        <c:axId val="7815533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97762608"/>
        <c:crosses val="autoZero"/>
        <c:auto val="1"/>
        <c:lblAlgn val="ctr"/>
        <c:lblOffset val="100"/>
        <c:noMultiLvlLbl val="0"/>
      </c:catAx>
      <c:valAx>
        <c:axId val="697762608"/>
        <c:scaling>
          <c:orientation val="minMax"/>
        </c:scaling>
        <c:delete val="1"/>
        <c:axPos val="t"/>
        <c:numFmt formatCode="###0.0" sourceLinked="1"/>
        <c:majorTickMark val="none"/>
        <c:minorTickMark val="none"/>
        <c:tickLblPos val="nextTo"/>
        <c:crossAx val="78155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5"/>
                  <c:y val="9.4117647058823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55-40C0-A2DC-E7B135A58345}"/>
                </c:ext>
              </c:extLst>
            </c:dLbl>
            <c:dLbl>
              <c:idx val="1"/>
              <c:layout>
                <c:manualLayout>
                  <c:x val="5.8333333333333334E-2"/>
                  <c:y val="3.13725490196081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55-40C0-A2DC-E7B135A58345}"/>
                </c:ext>
              </c:extLst>
            </c:dLbl>
            <c:dLbl>
              <c:idx val="2"/>
              <c:layout>
                <c:manualLayout>
                  <c:x val="4.16666666666666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55-40C0-A2DC-E7B135A58345}"/>
                </c:ext>
              </c:extLst>
            </c:dLbl>
            <c:dLbl>
              <c:idx val="3"/>
              <c:layout>
                <c:manualLayout>
                  <c:x val="4.1666666666666664E-2"/>
                  <c:y val="5.751567544329032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55-40C0-A2DC-E7B135A58345}"/>
                </c:ext>
              </c:extLst>
            </c:dLbl>
            <c:dLbl>
              <c:idx val="4"/>
              <c:layout>
                <c:manualLayout>
                  <c:x val="4.44444444444444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55-40C0-A2DC-E7B135A58345}"/>
                </c:ext>
              </c:extLst>
            </c:dLbl>
            <c:dLbl>
              <c:idx val="5"/>
              <c:layout>
                <c:manualLayout>
                  <c:x val="0.1"/>
                  <c:y val="1.1503135088658065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55-40C0-A2DC-E7B135A58345}"/>
                </c:ext>
              </c:extLst>
            </c:dLbl>
            <c:dLbl>
              <c:idx val="6"/>
              <c:layout>
                <c:manualLayout>
                  <c:x val="4.7222222222222221E-2"/>
                  <c:y val="-3.13725490196066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55-40C0-A2DC-E7B135A583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Sheet4!$J$6:$J$12</c:f>
              <c:strCache>
                <c:ptCount val="7"/>
                <c:pt idx="0">
                  <c:v>Employee</c:v>
                </c:pt>
                <c:pt idx="1">
                  <c:v>Own business / employer</c:v>
                </c:pt>
                <c:pt idx="2">
                  <c:v>Self-employe</c:v>
                </c:pt>
                <c:pt idx="3">
                  <c:v>I am not working and I am looking for a job</c:v>
                </c:pt>
                <c:pt idx="4">
                  <c:v>I am not working and I am not looking for a job</c:v>
                </c:pt>
                <c:pt idx="5">
                  <c:v>Maternity / childcare leave</c:v>
                </c:pt>
                <c:pt idx="6">
                  <c:v>Other </c:v>
                </c:pt>
              </c:strCache>
            </c:strRef>
          </c:cat>
          <c:val>
            <c:numRef>
              <c:f>Sheet4!$K$6:$K$12</c:f>
              <c:numCache>
                <c:formatCode>###0.0</c:formatCode>
                <c:ptCount val="7"/>
                <c:pt idx="0">
                  <c:v>70.634920634920633</c:v>
                </c:pt>
                <c:pt idx="1">
                  <c:v>3.6507936507936511</c:v>
                </c:pt>
                <c:pt idx="2">
                  <c:v>4.8148148148148149</c:v>
                </c:pt>
                <c:pt idx="3">
                  <c:v>4.1269841269841265</c:v>
                </c:pt>
                <c:pt idx="4">
                  <c:v>1.64021164021164</c:v>
                </c:pt>
                <c:pt idx="5">
                  <c:v>13.386243386243384</c:v>
                </c:pt>
                <c:pt idx="6">
                  <c:v>1.746031746031746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55-40C0-A2DC-E7B135A58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9"/>
        <c:overlap val="100"/>
        <c:axId val="944201232"/>
        <c:axId val="875535456"/>
      </c:barChart>
      <c:catAx>
        <c:axId val="944201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75535456"/>
        <c:crosses val="autoZero"/>
        <c:auto val="1"/>
        <c:lblAlgn val="ctr"/>
        <c:lblOffset val="100"/>
        <c:noMultiLvlLbl val="0"/>
      </c:catAx>
      <c:valAx>
        <c:axId val="87553545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" sourceLinked="1"/>
        <c:majorTickMark val="none"/>
        <c:minorTickMark val="none"/>
        <c:tickLblPos val="nextTo"/>
        <c:crossAx val="94420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63576041758826"/>
          <c:y val="3.5074809384179916E-2"/>
          <c:w val="0.45868609120489151"/>
          <c:h val="0.92523610566273617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3970037453183521"/>
                  <c:y val="2.675873097331415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F1-403E-BB98-FE43E7E06A0F}"/>
                </c:ext>
              </c:extLst>
            </c:dLbl>
            <c:dLbl>
              <c:idx val="1"/>
              <c:layout>
                <c:manualLayout>
                  <c:x val="6.74157303370785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F1-403E-BB98-FE43E7E06A0F}"/>
                </c:ext>
              </c:extLst>
            </c:dLbl>
            <c:dLbl>
              <c:idx val="2"/>
              <c:layout>
                <c:manualLayout>
                  <c:x val="2.7465667915106119E-2"/>
                  <c:y val="-3.3980912462022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F1-403E-BB98-FE43E7E06A0F}"/>
                </c:ext>
              </c:extLst>
            </c:dLbl>
            <c:dLbl>
              <c:idx val="3"/>
              <c:layout>
                <c:manualLayout>
                  <c:x val="2.99625468164793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F1-403E-BB98-FE43E7E06A0F}"/>
                </c:ext>
              </c:extLst>
            </c:dLbl>
            <c:dLbl>
              <c:idx val="4"/>
              <c:layout>
                <c:manualLayout>
                  <c:x val="2.9962546816479401E-2"/>
                  <c:y val="3.3983588335120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F1-403E-BB98-FE43E7E06A0F}"/>
                </c:ext>
              </c:extLst>
            </c:dLbl>
            <c:dLbl>
              <c:idx val="5"/>
              <c:layout>
                <c:manualLayout>
                  <c:x val="2.99625468164793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F1-403E-BB98-FE43E7E06A0F}"/>
                </c:ext>
              </c:extLst>
            </c:dLbl>
            <c:dLbl>
              <c:idx val="6"/>
              <c:layout>
                <c:manualLayout>
                  <c:x val="3.2459425717852687E-2"/>
                  <c:y val="3.39835883351211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F1-403E-BB98-FE43E7E06A0F}"/>
                </c:ext>
              </c:extLst>
            </c:dLbl>
            <c:dLbl>
              <c:idx val="7"/>
              <c:layout>
                <c:manualLayout>
                  <c:x val="3.74531835205992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F1-403E-BB98-FE43E7E06A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Sheet4!$G$5:$G$12</c:f>
              <c:strCache>
                <c:ptCount val="8"/>
                <c:pt idx="0">
                  <c:v>Mi-am continuat activitatea la locul de muncă care îl aveam deja</c:v>
                </c:pt>
                <c:pt idx="1">
                  <c:v>M-am angajat la un loc de muncă</c:v>
                </c:pt>
                <c:pt idx="2">
                  <c:v>Mi-am deschis propria afacere</c:v>
                </c:pt>
                <c:pt idx="3">
                  <c:v>Am devenit liber profesionist/pe cont propriu</c:v>
                </c:pt>
                <c:pt idx="4">
                  <c:v>Mi-am căutat un loc de muncă, dar nu am reuşit să mă angajez</c:v>
                </c:pt>
                <c:pt idx="5">
                  <c:v>Nu am avut nici un un loc de muncă după absolvire</c:v>
                </c:pt>
                <c:pt idx="6">
                  <c:v>Concediu de maternitate / de îngrijire a copilului</c:v>
                </c:pt>
                <c:pt idx="7">
                  <c:v>Altceva (indicați)</c:v>
                </c:pt>
              </c:strCache>
            </c:strRef>
          </c:cat>
          <c:val>
            <c:numRef>
              <c:f>Sheet4!$H$5:$H$12</c:f>
              <c:numCache>
                <c:formatCode>###0.0</c:formatCode>
                <c:ptCount val="8"/>
                <c:pt idx="0">
                  <c:v>74.34944237918215</c:v>
                </c:pt>
                <c:pt idx="1">
                  <c:v>11.771995043370508</c:v>
                </c:pt>
                <c:pt idx="2">
                  <c:v>1.3630731102850062</c:v>
                </c:pt>
                <c:pt idx="3">
                  <c:v>2.3543990086741013</c:v>
                </c:pt>
                <c:pt idx="4">
                  <c:v>1.2391573729863694</c:v>
                </c:pt>
                <c:pt idx="5">
                  <c:v>2.2304832713754648</c:v>
                </c:pt>
                <c:pt idx="6">
                  <c:v>3.2218091697645597</c:v>
                </c:pt>
                <c:pt idx="7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F1-403E-BB98-FE43E7E06A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4"/>
        <c:overlap val="100"/>
        <c:axId val="1965836256"/>
        <c:axId val="1829789648"/>
      </c:barChart>
      <c:catAx>
        <c:axId val="19658362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29789648"/>
        <c:crosses val="autoZero"/>
        <c:auto val="1"/>
        <c:lblAlgn val="ctr"/>
        <c:lblOffset val="100"/>
        <c:noMultiLvlLbl val="0"/>
      </c:catAx>
      <c:valAx>
        <c:axId val="1829789648"/>
        <c:scaling>
          <c:orientation val="minMax"/>
        </c:scaling>
        <c:delete val="1"/>
        <c:axPos val="t"/>
        <c:numFmt formatCode="###0.0" sourceLinked="1"/>
        <c:majorTickMark val="none"/>
        <c:minorTickMark val="none"/>
        <c:tickLblPos val="nextTo"/>
        <c:crossAx val="1965836256"/>
        <c:crosses val="autoZero"/>
        <c:crossBetween val="between"/>
      </c:valAx>
      <c:spPr>
        <a:noFill/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6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Sheet6!$F$4:$F$10</c:f>
              <c:strCache>
                <c:ptCount val="7"/>
                <c:pt idx="0">
                  <c:v>Angajat / salariat</c:v>
                </c:pt>
                <c:pt idx="1">
                  <c:v>Afacere proprie / patron</c:v>
                </c:pt>
                <c:pt idx="2">
                  <c:v>Liber profesionist / pe cont propriu</c:v>
                </c:pt>
                <c:pt idx="3">
                  <c:v>Nu lucrez și sunt în căutarea unui loc de muncă</c:v>
                </c:pt>
                <c:pt idx="4">
                  <c:v>Nu lucrez și nu sunt în căutarea unui loc de muncă</c:v>
                </c:pt>
                <c:pt idx="5">
                  <c:v>Concediu de maternitate / îngrijire a copilului</c:v>
                </c:pt>
                <c:pt idx="6">
                  <c:v>Altceva </c:v>
                </c:pt>
              </c:strCache>
            </c:strRef>
          </c:cat>
          <c:val>
            <c:numRef>
              <c:f>Sheet6!$G$4:$G$10</c:f>
              <c:numCache>
                <c:formatCode>###0.0</c:formatCode>
                <c:ptCount val="7"/>
                <c:pt idx="0">
                  <c:v>68.029739776951672</c:v>
                </c:pt>
                <c:pt idx="1">
                  <c:v>3.8413878562577448</c:v>
                </c:pt>
                <c:pt idx="2">
                  <c:v>4.5848822800495661</c:v>
                </c:pt>
                <c:pt idx="3">
                  <c:v>3.0978934324659235</c:v>
                </c:pt>
                <c:pt idx="4">
                  <c:v>0.86741016109045854</c:v>
                </c:pt>
                <c:pt idx="5">
                  <c:v>13.754646840148698</c:v>
                </c:pt>
                <c:pt idx="6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B0-4607-8F5F-EE226C00A7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12841152"/>
        <c:axId val="2012306592"/>
      </c:barChart>
      <c:catAx>
        <c:axId val="20128411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12306592"/>
        <c:crosses val="autoZero"/>
        <c:auto val="1"/>
        <c:lblAlgn val="ctr"/>
        <c:lblOffset val="100"/>
        <c:noMultiLvlLbl val="0"/>
      </c:catAx>
      <c:valAx>
        <c:axId val="2012306592"/>
        <c:scaling>
          <c:orientation val="minMax"/>
        </c:scaling>
        <c:delete val="1"/>
        <c:axPos val="t"/>
        <c:numFmt formatCode="###0.0" sourceLinked="1"/>
        <c:majorTickMark val="none"/>
        <c:minorTickMark val="none"/>
        <c:tickLblPos val="nextTo"/>
        <c:crossAx val="2012841152"/>
        <c:crosses val="autoZero"/>
        <c:crossBetween val="between"/>
      </c:valAx>
      <c:spPr>
        <a:noFill/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81229-D23B-46FF-B7C3-CA748BD60E95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756BA-52C5-423F-8CDE-C56DBDEE8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59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756BA-52C5-423F-8CDE-C56DBDEE8F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7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0F380-0FC6-B0F9-551C-3802F980B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5EA92-0C1B-4758-2D85-7FCC29B7B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17F0E-D3D9-111C-1CAA-167ABB7F8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067C6-0DFC-F4F2-6FF7-D9BB03240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8386A-BE2D-9014-E038-F0B19BB7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6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0D3C2-8E91-DCE5-5BCC-3701DA694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F5F0A-5CA6-74CE-8440-B210ACEBE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C947F-8E46-AC21-D270-768E8CF4F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7C623-3946-B5CD-99EC-AEB768D34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C7C45-7176-62AE-6113-52048DD2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4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9CD1C3-9602-38B6-FBD0-27D01C637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E5B17-B919-A215-D107-37443EA95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A765C-63EF-98BC-AB32-D9B12DB4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910A3-27B1-A5AA-C6BC-A5290EB0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7C686-D47E-A1DF-2ACD-C62C909B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7492-5E8A-8DA6-5B62-20014778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AE167-7B61-072A-B93F-463EE8498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FA2BD-91F6-C66F-B9E0-2B4D2835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45AC-C8A1-1A41-F57B-8438D221F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B8F8C-2C79-9507-39F8-E6C27CAAC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4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319E6-E67E-382E-A093-2391476B8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28E-ADE9-646B-4664-296F07824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85A06-2745-F201-E406-A6BE61C95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49DD6-3D97-9F93-0D84-4313D215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19317-491D-5B83-2CCE-E81471E06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6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88670-BF5C-E887-2958-8076B713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EFFE3-028A-B0D9-3C66-6F775A963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75D0B-3D43-94FC-FB5A-EDB01FB75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78BA9-10FA-5BD0-3BCC-9D28826EE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EBC3F-EC2C-BFFB-A7DE-C970575C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621ED-348E-F360-D639-DD0E4165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1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E1F64-C356-FBD1-23D5-081F8D4F4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30278-9D63-6B0C-1CE7-878BACBB7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D1369-73BA-6D21-5526-38F817898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078C44-C0D3-6679-9438-3214C4839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A83E2B-ADE4-DE02-C74D-7FD78DA78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E71C34-226A-0ACD-C7E8-25371AA12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5B1BDC-71D8-916F-005B-361589E3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F615D6-4622-6A62-ED35-0408585C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4BB60-9B4A-525E-6A0E-F139D139E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1F82D-836B-6E79-923B-48DF5472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4EB3F-6F44-613B-69A6-3118A1DC9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2FEB0-979B-8120-0884-FD48A9B2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81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4981A-8201-D946-63A3-A9148BC6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840145-66C4-28B8-226E-79D6C6061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B45E0-987E-C717-E20B-9A89D304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E3C5-8033-5EB8-8959-226CCC0BC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341BD-FE12-D129-6CF0-4F415865D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05503-586C-486E-5EB1-83D16A0CD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5E624-BB1B-1CDC-EEE6-221873811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66725-347F-DA27-9138-531E24C65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E2C0B4-3C3E-CB3C-34E9-06877470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4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BC92E-A743-4E07-E2DD-EE930345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C71109-03A4-DDC2-3A86-63E675AA3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17101B-E82C-736C-33D9-A6145EADC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444A8-5481-1120-6F65-D181B93C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D9EA2-7B8F-F427-AE13-34468DA2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23BC8-08E7-BF35-694B-609F3020B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5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1ECC30-2C31-BEA5-64A6-2B8C2E2DD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36D8A-2EFF-638B-EC54-6ED76B0B4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2A546-98E7-C50A-FA5D-099EA39E22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52B35-8CA4-41F8-BB08-CCE64D69031C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6282-ADC3-AADD-1441-893C093E2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6D4BD-C8DF-30CF-BDB2-FDB64A40D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3398F-1786-4BF9-B543-E970EF72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7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#_Toc209949036"/><Relationship Id="rId2" Type="http://schemas.openxmlformats.org/officeDocument/2006/relationships/hyperlink" Target="#_Toc209949035"/><Relationship Id="rId1" Type="http://schemas.openxmlformats.org/officeDocument/2006/relationships/slideLayout" Target="../slideLayouts/slideLayout2.xml"/><Relationship Id="rId4" Type="http://schemas.openxmlformats.org/officeDocument/2006/relationships/hyperlink" Target="#_Toc209949018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c.gov.md/sites/default/files/regulament_anexa_nr1_hg_391_2024.docx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3BA7-3FBE-B208-DF64-9BF94F9E3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458" y="2225963"/>
            <a:ext cx="9144000" cy="229061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o-MD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53B44-6073-9968-A9F7-96FFAC2D8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2982" y="4371109"/>
            <a:ext cx="4103750" cy="653768"/>
          </a:xfrm>
        </p:spPr>
        <p:txBody>
          <a:bodyPr>
            <a:normAutofit/>
          </a:bodyPr>
          <a:lstStyle/>
          <a:p>
            <a:pPr algn="r">
              <a:spcAft>
                <a:spcPts val="800"/>
              </a:spcAft>
            </a:pPr>
            <a:r>
              <a:rPr lang="ro-MD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Ministerul Educației și Cercetării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9EF671-47F0-89C7-6CD7-6EA855524442}"/>
              </a:ext>
            </a:extLst>
          </p:cNvPr>
          <p:cNvSpPr txBox="1"/>
          <p:nvPr/>
        </p:nvSpPr>
        <p:spPr>
          <a:xfrm>
            <a:off x="4452359" y="6093151"/>
            <a:ext cx="3187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sinau</a:t>
            </a:r>
            <a:r>
              <a:rPr lang="ro-R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CCEF70-2670-C413-A8A8-912D7358E354}"/>
              </a:ext>
            </a:extLst>
          </p:cNvPr>
          <p:cNvSpPr txBox="1"/>
          <p:nvPr/>
        </p:nvSpPr>
        <p:spPr>
          <a:xfrm>
            <a:off x="2789489" y="2812597"/>
            <a:ext cx="609742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Urm</a:t>
            </a:r>
            <a:r>
              <a:rPr lang="ro-MD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rirea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procesului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angajabilitate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MD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absovenților din instituțiile de  învățământ superior. Situația la zi</a:t>
            </a:r>
            <a:b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Image">
            <a:extLst>
              <a:ext uri="{FF2B5EF4-FFF2-40B4-BE49-F238E27FC236}">
                <a16:creationId xmlns:a16="http://schemas.microsoft.com/office/drawing/2014/main" id="{B780EC83-FD8C-6D0A-68B4-8536329AB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905164"/>
            <a:ext cx="10520218" cy="105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517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2ED7F-6CB7-0B4C-1237-5B2B7AA08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84036"/>
            <a:ext cx="10515600" cy="40174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rate, total and by university, cycle I BACHELOR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8BE1A0-0930-70DD-E9DF-93F142E51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732952"/>
              </p:ext>
            </p:extLst>
          </p:nvPr>
        </p:nvGraphicFramePr>
        <p:xfrm>
          <a:off x="611470" y="546666"/>
          <a:ext cx="10894730" cy="6098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7303">
                  <a:extLst>
                    <a:ext uri="{9D8B030D-6E8A-4147-A177-3AD203B41FA5}">
                      <a16:colId xmlns:a16="http://schemas.microsoft.com/office/drawing/2014/main" val="1720745663"/>
                    </a:ext>
                  </a:extLst>
                </a:gridCol>
                <a:gridCol w="1745809">
                  <a:extLst>
                    <a:ext uri="{9D8B030D-6E8A-4147-A177-3AD203B41FA5}">
                      <a16:colId xmlns:a16="http://schemas.microsoft.com/office/drawing/2014/main" val="1913020642"/>
                    </a:ext>
                  </a:extLst>
                </a:gridCol>
                <a:gridCol w="2066678">
                  <a:extLst>
                    <a:ext uri="{9D8B030D-6E8A-4147-A177-3AD203B41FA5}">
                      <a16:colId xmlns:a16="http://schemas.microsoft.com/office/drawing/2014/main" val="993308368"/>
                    </a:ext>
                  </a:extLst>
                </a:gridCol>
                <a:gridCol w="1424940">
                  <a:extLst>
                    <a:ext uri="{9D8B030D-6E8A-4147-A177-3AD203B41FA5}">
                      <a16:colId xmlns:a16="http://schemas.microsoft.com/office/drawing/2014/main" val="129887713"/>
                    </a:ext>
                  </a:extLst>
                </a:gridCol>
              </a:tblGrid>
              <a:tr h="394171"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Total, graduates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completed questionnaires</a:t>
                      </a: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Participation rate</a:t>
                      </a: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73998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of Moldova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250316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Pedagogical University "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I.Creanga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510778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University of Moldova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18601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Academy of Economic Studies of Moldova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466533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"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Alecu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Russo" Balti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92507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Tiraspol State University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99736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of Comrat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736420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of Physical Education and Sports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432073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of Medicine and Pharmacy "N.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Testemitanu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577907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Agrarian University of Moldova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97504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Academy of Music, Theater and Fine Arts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186037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"Bogdan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Petriceicu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Hasdeu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Cahul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505440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”Grigore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Țamblac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Taraclia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905007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Slavonic University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3" marR="6973" marT="69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17996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Free University of Moldova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3" marR="6973" marT="697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427672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Police Academy ”STEFAN CEL MARE”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37006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 Cooperative University of Moldova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648491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universities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8769" marR="8769" marT="87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695574"/>
                  </a:ext>
                </a:extLst>
              </a:tr>
              <a:tr h="29486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graduates CYCLE 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8098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67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01290A7-4B5A-A4C6-823B-CBC703BF20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708697"/>
              </p:ext>
            </p:extLst>
          </p:nvPr>
        </p:nvGraphicFramePr>
        <p:xfrm>
          <a:off x="638175" y="619125"/>
          <a:ext cx="11068050" cy="58226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19750">
                  <a:extLst>
                    <a:ext uri="{9D8B030D-6E8A-4147-A177-3AD203B41FA5}">
                      <a16:colId xmlns:a16="http://schemas.microsoft.com/office/drawing/2014/main" val="767355548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1068299650"/>
                    </a:ext>
                  </a:extLst>
                </a:gridCol>
                <a:gridCol w="2198370">
                  <a:extLst>
                    <a:ext uri="{9D8B030D-6E8A-4147-A177-3AD203B41FA5}">
                      <a16:colId xmlns:a16="http://schemas.microsoft.com/office/drawing/2014/main" val="419640289"/>
                    </a:ext>
                  </a:extLst>
                </a:gridCol>
                <a:gridCol w="1373505">
                  <a:extLst>
                    <a:ext uri="{9D8B030D-6E8A-4147-A177-3AD203B41FA5}">
                      <a16:colId xmlns:a16="http://schemas.microsoft.com/office/drawing/2014/main" val="3023069294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Total, graduates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completed questionnaires</a:t>
                      </a: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Participation rate</a:t>
                      </a: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912154"/>
                  </a:ext>
                </a:extLst>
              </a:tr>
              <a:tr h="2710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of Moldova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19543"/>
                  </a:ext>
                </a:extLst>
              </a:tr>
              <a:tr h="363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Pedagogical University "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I.Creanga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936731"/>
                  </a:ext>
                </a:extLst>
              </a:tr>
              <a:tr h="251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University of Moldova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483560"/>
                  </a:ext>
                </a:extLst>
              </a:tr>
              <a:tr h="363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Academy of Economic Studies of Moldova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332947"/>
                  </a:ext>
                </a:extLst>
              </a:tr>
              <a:tr h="3702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"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Alecu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Russo" Balti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516775"/>
                  </a:ext>
                </a:extLst>
              </a:tr>
              <a:tr h="251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of Comrat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2317255"/>
                  </a:ext>
                </a:extLst>
              </a:tr>
              <a:tr h="3503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of Physical Education and Sports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060078"/>
                  </a:ext>
                </a:extLst>
              </a:tr>
              <a:tr h="357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of Medicine and Pharmacy "N.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Testemitanu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255478"/>
                  </a:ext>
                </a:extLst>
              </a:tr>
              <a:tr h="3305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Agrarian University of Moldova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252034"/>
                  </a:ext>
                </a:extLst>
              </a:tr>
              <a:tr h="357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Academy of Music, Theater and Fine Arts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9" marR="8769" marT="87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357790"/>
                  </a:ext>
                </a:extLst>
              </a:tr>
              <a:tr h="3503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University "Bogdan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Petriceicu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Hasdeu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Cahul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53810"/>
                  </a:ext>
                </a:extLst>
              </a:tr>
              <a:tr h="3966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Free University of Moldova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027432"/>
                  </a:ext>
                </a:extLst>
              </a:tr>
              <a:tr h="4297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European Political and Economic Studies </a:t>
                      </a:r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“Constantin Stere”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274888"/>
                  </a:ext>
                </a:extLst>
              </a:tr>
              <a:tr h="56797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Police Academy MAI ”STEFAN CEL MARE”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607078"/>
                  </a:ext>
                </a:extLst>
              </a:tr>
              <a:tr h="178504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graduates CICLUL II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1294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35.3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67" marR="5467" marT="546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35361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086EA099-CCCB-F283-735D-E31CDBC0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122136"/>
            <a:ext cx="10515600" cy="40174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rate, total and by university, cycle </a:t>
            </a: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MASTER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96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3231E-E581-8919-CBB1-21041B722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24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 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esults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FC0AC26-D96E-DCEC-8E26-15F21C298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277231"/>
              </p:ext>
            </p:extLst>
          </p:nvPr>
        </p:nvGraphicFramePr>
        <p:xfrm>
          <a:off x="895927" y="360218"/>
          <a:ext cx="10113274" cy="48675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75">
                  <a:extLst>
                    <a:ext uri="{9D8B030D-6E8A-4147-A177-3AD203B41FA5}">
                      <a16:colId xmlns:a16="http://schemas.microsoft.com/office/drawing/2014/main" val="989128472"/>
                    </a:ext>
                  </a:extLst>
                </a:gridCol>
                <a:gridCol w="965540">
                  <a:extLst>
                    <a:ext uri="{9D8B030D-6E8A-4147-A177-3AD203B41FA5}">
                      <a16:colId xmlns:a16="http://schemas.microsoft.com/office/drawing/2014/main" val="3663963793"/>
                    </a:ext>
                  </a:extLst>
                </a:gridCol>
                <a:gridCol w="965540">
                  <a:extLst>
                    <a:ext uri="{9D8B030D-6E8A-4147-A177-3AD203B41FA5}">
                      <a16:colId xmlns:a16="http://schemas.microsoft.com/office/drawing/2014/main" val="2082838359"/>
                    </a:ext>
                  </a:extLst>
                </a:gridCol>
                <a:gridCol w="1426385">
                  <a:extLst>
                    <a:ext uri="{9D8B030D-6E8A-4147-A177-3AD203B41FA5}">
                      <a16:colId xmlns:a16="http://schemas.microsoft.com/office/drawing/2014/main" val="3592664222"/>
                    </a:ext>
                  </a:extLst>
                </a:gridCol>
                <a:gridCol w="732680">
                  <a:extLst>
                    <a:ext uri="{9D8B030D-6E8A-4147-A177-3AD203B41FA5}">
                      <a16:colId xmlns:a16="http://schemas.microsoft.com/office/drawing/2014/main" val="797508650"/>
                    </a:ext>
                  </a:extLst>
                </a:gridCol>
                <a:gridCol w="1122402">
                  <a:extLst>
                    <a:ext uri="{9D8B030D-6E8A-4147-A177-3AD203B41FA5}">
                      <a16:colId xmlns:a16="http://schemas.microsoft.com/office/drawing/2014/main" val="3043389434"/>
                    </a:ext>
                  </a:extLst>
                </a:gridCol>
                <a:gridCol w="1106815">
                  <a:extLst>
                    <a:ext uri="{9D8B030D-6E8A-4147-A177-3AD203B41FA5}">
                      <a16:colId xmlns:a16="http://schemas.microsoft.com/office/drawing/2014/main" val="1792099887"/>
                    </a:ext>
                  </a:extLst>
                </a:gridCol>
                <a:gridCol w="763858">
                  <a:extLst>
                    <a:ext uri="{9D8B030D-6E8A-4147-A177-3AD203B41FA5}">
                      <a16:colId xmlns:a16="http://schemas.microsoft.com/office/drawing/2014/main" val="3147590935"/>
                    </a:ext>
                  </a:extLst>
                </a:gridCol>
                <a:gridCol w="641099">
                  <a:extLst>
                    <a:ext uri="{9D8B030D-6E8A-4147-A177-3AD203B41FA5}">
                      <a16:colId xmlns:a16="http://schemas.microsoft.com/office/drawing/2014/main" val="4163263239"/>
                    </a:ext>
                  </a:extLst>
                </a:gridCol>
                <a:gridCol w="965540">
                  <a:extLst>
                    <a:ext uri="{9D8B030D-6E8A-4147-A177-3AD203B41FA5}">
                      <a16:colId xmlns:a16="http://schemas.microsoft.com/office/drawing/2014/main" val="2119267987"/>
                    </a:ext>
                  </a:extLst>
                </a:gridCol>
                <a:gridCol w="965540">
                  <a:extLst>
                    <a:ext uri="{9D8B030D-6E8A-4147-A177-3AD203B41FA5}">
                      <a16:colId xmlns:a16="http://schemas.microsoft.com/office/drawing/2014/main" val="1112228696"/>
                    </a:ext>
                  </a:extLst>
                </a:gridCol>
              </a:tblGrid>
              <a:tr h="4867563">
                <a:tc>
                  <a:txBody>
                    <a:bodyPr/>
                    <a:lstStyle/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it-IT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Theoretical knowledge</a:t>
                      </a:r>
                      <a:endParaRPr lang="it-IT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it-IT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 practical skills</a:t>
                      </a:r>
                      <a:endParaRPr lang="it-IT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Knowledge in other fields or disciplines</a:t>
                      </a:r>
                      <a:endParaRPr lang="it-IT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o-MD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Ability to write, document and converse in a foreign language</a:t>
                      </a:r>
                      <a:endParaRPr lang="en-US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o-MD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INCE</a:t>
                      </a: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Digital competences</a:t>
                      </a:r>
                      <a:endParaRPr lang="en-US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Ability to write reports, notes or documents</a:t>
                      </a:r>
                      <a:endParaRPr lang="it-IT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Ability to present products/services, ideas or reports</a:t>
                      </a:r>
                      <a:endParaRPr lang="en-US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Analytical thinking</a:t>
                      </a:r>
                      <a:endParaRPr lang="en-US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 work</a:t>
                      </a:r>
                      <a:endParaRPr lang="en-US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Ability to come up with new ideas and solutions</a:t>
                      </a:r>
                      <a:endParaRPr lang="it-IT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o-MD" sz="15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pt-BR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o-MD" sz="150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pt-BR" sz="15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Planning </a:t>
                      </a:r>
                      <a:r>
                        <a:rPr lang="pt-BR" sz="15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skills</a:t>
                      </a:r>
                      <a:endParaRPr lang="pt-BR" sz="1500" b="0" i="0" u="none" strike="noStrike" dirty="0"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1" marR="6181" marT="618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28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611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C3131D-B271-304D-3CE5-8F5A0390D6E0}"/>
              </a:ext>
            </a:extLst>
          </p:cNvPr>
          <p:cNvSpPr txBox="1"/>
          <p:nvPr/>
        </p:nvSpPr>
        <p:spPr>
          <a:xfrm>
            <a:off x="6553199" y="352425"/>
            <a:ext cx="554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Present professional situation of graduates BACHELOR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(%)</a:t>
            </a: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AA20C0-24AE-1BBD-2538-66C9876092E3}"/>
              </a:ext>
            </a:extLst>
          </p:cNvPr>
          <p:cNvSpPr txBox="1"/>
          <p:nvPr/>
        </p:nvSpPr>
        <p:spPr>
          <a:xfrm>
            <a:off x="552450" y="352424"/>
            <a:ext cx="554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Professional situation of graduates immediately after graduation, BACHELOR 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(%)</a:t>
            </a:r>
            <a:endParaRPr lang="en-US" b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7E62E53-3C34-52DD-82F2-5BB3CC7674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966165"/>
              </p:ext>
            </p:extLst>
          </p:nvPr>
        </p:nvGraphicFramePr>
        <p:xfrm>
          <a:off x="619126" y="998755"/>
          <a:ext cx="5600700" cy="5602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ADADD71-6DE3-6132-0E8B-3CAFB8990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37478"/>
              </p:ext>
            </p:extLst>
          </p:nvPr>
        </p:nvGraphicFramePr>
        <p:xfrm>
          <a:off x="6429373" y="998755"/>
          <a:ext cx="5419724" cy="5602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6993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136141-D579-08F2-B5EA-B3A9776073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061430"/>
              </p:ext>
            </p:extLst>
          </p:nvPr>
        </p:nvGraphicFramePr>
        <p:xfrm>
          <a:off x="619125" y="1165226"/>
          <a:ext cx="5676900" cy="5426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1223F54-099B-B275-F1F4-65A167C96E71}"/>
              </a:ext>
            </a:extLst>
          </p:cNvPr>
          <p:cNvSpPr txBox="1"/>
          <p:nvPr/>
        </p:nvSpPr>
        <p:spPr>
          <a:xfrm>
            <a:off x="685800" y="352424"/>
            <a:ext cx="554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Professional situation of graduates immediately after graduation 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MASTER (%)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B1C1E09-2AE4-133A-44FD-A9D6B872E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363764"/>
              </p:ext>
            </p:extLst>
          </p:nvPr>
        </p:nvGraphicFramePr>
        <p:xfrm>
          <a:off x="6465093" y="1165226"/>
          <a:ext cx="5472113" cy="5426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20F2096-9485-988B-D060-2F50ADE4F67B}"/>
              </a:ext>
            </a:extLst>
          </p:cNvPr>
          <p:cNvSpPr txBox="1"/>
          <p:nvPr/>
        </p:nvSpPr>
        <p:spPr>
          <a:xfrm>
            <a:off x="6534149" y="371473"/>
            <a:ext cx="554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Present professional situation of graduates 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MASTER (%)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3060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2EC06-28DD-7C5C-0C99-648BB46A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ro-MD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Sistemul informațional SIMIS</a:t>
            </a:r>
            <a:br>
              <a:rPr lang="ro-MD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4. Date despre Angajarea Studentului</a:t>
            </a:r>
            <a:br>
              <a:rPr lang="en-US" sz="1800" dirty="0">
                <a:solidFill>
                  <a:srgbClr val="4A4A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ro-MD" sz="1800" dirty="0">
                <a:solidFill>
                  <a:srgbClr val="4A4A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o-R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Descriere: Informații despre angajarea studentului după absolvire, inclusiv numele instituției și anul angajării.</a:t>
            </a:r>
            <a:br>
              <a:rPr lang="en-US" sz="1800" dirty="0">
                <a:solidFill>
                  <a:srgbClr val="4A4A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BA4D1F-22B9-869C-94AB-2CF3DC4136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269512"/>
              </p:ext>
            </p:extLst>
          </p:nvPr>
        </p:nvGraphicFramePr>
        <p:xfrm>
          <a:off x="1197206" y="2105891"/>
          <a:ext cx="8616098" cy="321120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82262">
                  <a:extLst>
                    <a:ext uri="{9D8B030D-6E8A-4147-A177-3AD203B41FA5}">
                      <a16:colId xmlns:a16="http://schemas.microsoft.com/office/drawing/2014/main" val="3608826499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3780456527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4284318036"/>
                    </a:ext>
                  </a:extLst>
                </a:gridCol>
                <a:gridCol w="3348758">
                  <a:extLst>
                    <a:ext uri="{9D8B030D-6E8A-4147-A177-3AD203B41FA5}">
                      <a16:colId xmlns:a16="http://schemas.microsoft.com/office/drawing/2014/main" val="209978129"/>
                    </a:ext>
                  </a:extLst>
                </a:gridCol>
                <a:gridCol w="1057890">
                  <a:extLst>
                    <a:ext uri="{9D8B030D-6E8A-4147-A177-3AD203B41FA5}">
                      <a16:colId xmlns:a16="http://schemas.microsoft.com/office/drawing/2014/main" val="375978978"/>
                    </a:ext>
                  </a:extLst>
                </a:gridCol>
                <a:gridCol w="1126082">
                  <a:extLst>
                    <a:ext uri="{9D8B030D-6E8A-4147-A177-3AD203B41FA5}">
                      <a16:colId xmlns:a16="http://schemas.microsoft.com/office/drawing/2014/main" val="3097805246"/>
                    </a:ext>
                  </a:extLst>
                </a:gridCol>
              </a:tblGrid>
              <a:tr h="89697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Nume</a:t>
                      </a:r>
                      <a:endParaRPr lang="en-US" sz="1200" dirty="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Tip</a:t>
                      </a:r>
                      <a:endParaRPr lang="en-US" sz="1200" dirty="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Lungime</a:t>
                      </a:r>
                      <a:endParaRPr lang="en-US" sz="1200" dirty="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Descriere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Obligatoriu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Valori posibile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088212"/>
                  </a:ext>
                </a:extLst>
              </a:tr>
              <a:tr h="96877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Nume instituție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nvarchar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Numele instituției de angajare.</a:t>
                      </a:r>
                      <a:endParaRPr lang="en-US" sz="1200" dirty="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endParaRPr lang="en-US" sz="1200" dirty="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Ex: Compania XYZ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9759214"/>
                  </a:ext>
                </a:extLst>
              </a:tr>
              <a:tr h="44848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Anul angajării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Anul angajării.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Ex: 2023</a:t>
                      </a:r>
                      <a:endParaRPr lang="en-US" sz="1200" dirty="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8703743"/>
                  </a:ext>
                </a:extLst>
              </a:tr>
              <a:tr h="89697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Alocat/nealocat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Indică dacă studentul este alocat unui post specific.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endParaRPr lang="en-US" sz="120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Alocat, Nealocat</a:t>
                      </a:r>
                      <a:endParaRPr lang="en-US" sz="1200" dirty="0">
                        <a:solidFill>
                          <a:srgbClr val="4A4A49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3771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57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D25D0-B4A1-3005-78F7-A983C4ED8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950" y="2253673"/>
            <a:ext cx="10515600" cy="3574471"/>
          </a:xfrm>
        </p:spPr>
        <p:txBody>
          <a:bodyPr>
            <a:normAutofit fontScale="90000"/>
          </a:bodyPr>
          <a:lstStyle/>
          <a:p>
            <a:br>
              <a:rPr lang="ro-MD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 național</a:t>
            </a:r>
            <a:br>
              <a:rPr lang="ro-MD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o-MD" sz="27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Finantarea învățământului superior ( HG 343/2020 cu modificările ulterioare)</a:t>
            </a:r>
            <a:br>
              <a:rPr lang="ro-MD" sz="27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</a:br>
            <a:br>
              <a:rPr lang="ro-MD" sz="27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</a:br>
            <a:r>
              <a:rPr lang="ro-MD" sz="27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2) </a:t>
            </a:r>
            <a:r>
              <a:rPr kumimoji="0" lang="ro-RO" altLang="en-US" sz="27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HG 616/2016  </a:t>
            </a:r>
            <a:r>
              <a:rPr lang="ro-MD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entru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Metodologiei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externă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o-MD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calităţii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autorizării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provizorie</a:t>
            </a:r>
            <a:r>
              <a:rPr lang="ro-MD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acreditării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programelor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instituţiilor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ro-MD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învăţămînt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tehnic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superior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r>
              <a:rPr lang="ro-MD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MD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br>
              <a:rPr lang="ro-MD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7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o-MD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Sistemul informațional SIMIS</a:t>
            </a:r>
            <a:br>
              <a:rPr lang="ro-MD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Modulull studenți :</a:t>
            </a:r>
            <a:r>
              <a:rPr lang="ro-RO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Date despre Angajarea Studentului/studentei</a:t>
            </a:r>
            <a:br>
              <a:rPr lang="en-US" sz="2700" dirty="0">
                <a:solidFill>
                  <a:srgbClr val="4A4A4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7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7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</a:br>
            <a:br>
              <a:rPr lang="ro-MD" sz="4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4" descr="Image">
            <a:extLst>
              <a:ext uri="{FF2B5EF4-FFF2-40B4-BE49-F238E27FC236}">
                <a16:creationId xmlns:a16="http://schemas.microsoft.com/office/drawing/2014/main" id="{CBE86057-C558-D0E4-7C4A-5D00CD8B9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4" y="323274"/>
            <a:ext cx="9153237" cy="89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430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2219-D08F-3380-6165-8557137F8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783"/>
            <a:ext cx="10515600" cy="857106"/>
          </a:xfrm>
        </p:spPr>
        <p:txBody>
          <a:bodyPr>
            <a:normAutofit fontScale="90000"/>
          </a:bodyPr>
          <a:lstStyle/>
          <a:p>
            <a:pPr algn="ctr"/>
            <a:br>
              <a:rPr lang="ro-M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M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M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Cadrul normativ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53000-DF32-E514-28EA-524A1EBC9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0473"/>
            <a:ext cx="10515600" cy="4236027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ro-MD" sz="20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Finantarea învățământului superior ( HG 343/2020 cu modificările ulterioare)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o-MD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Finanțarea compensatorie:</a:t>
            </a:r>
            <a:endParaRPr lang="ro-MD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o-MD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”Alocațiile bugetare pentru finanțarea compensatorie se determină în baza indicatorilor de performanță conform următoarelor direcții distincte de activitate:</a:t>
            </a:r>
            <a:endParaRPr lang="en-US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marL="342900" indent="-342900">
              <a:buAutoNum type="arabicParenR"/>
            </a:pPr>
            <a:r>
              <a:rPr lang="ro-MD" sz="1800" b="1" dirty="0">
                <a:effectLst/>
                <a:latin typeface="Times New Roman" panose="02020603050405020304" pitchFamily="18" charset="0"/>
                <a:ea typeface="Arial Unicode MS"/>
              </a:rPr>
              <a:t>procesul de predare - învățare</a:t>
            </a:r>
            <a:r>
              <a:rPr lang="ro-MD" sz="1800" dirty="0">
                <a:effectLst/>
                <a:latin typeface="Times New Roman" panose="02020603050405020304" pitchFamily="18" charset="0"/>
                <a:ea typeface="Arial Unicode MS"/>
              </a:rPr>
              <a:t> (indicatorii </a:t>
            </a:r>
            <a:r>
              <a:rPr lang="ro-MD" sz="1800" b="1" dirty="0">
                <a:effectLst/>
                <a:latin typeface="Times New Roman" panose="02020603050405020304" pitchFamily="18" charset="0"/>
                <a:ea typeface="Arial Unicode MS"/>
              </a:rPr>
              <a:t>I</a:t>
            </a:r>
            <a:r>
              <a:rPr lang="ro-MD" sz="1800" b="1" baseline="-25000" dirty="0">
                <a:effectLst/>
                <a:latin typeface="Times New Roman" panose="02020603050405020304" pitchFamily="18" charset="0"/>
                <a:ea typeface="Arial Unicode MS"/>
              </a:rPr>
              <a:t>11 </a:t>
            </a:r>
            <a:r>
              <a:rPr lang="ro-MD" sz="1800" b="1" dirty="0">
                <a:effectLst/>
                <a:latin typeface="Times New Roman" panose="02020603050405020304" pitchFamily="18" charset="0"/>
                <a:ea typeface="Arial Unicode MS"/>
              </a:rPr>
              <a:t>– </a:t>
            </a:r>
            <a:r>
              <a:rPr lang="ro-MD" sz="1800" dirty="0">
                <a:effectLst/>
                <a:latin typeface="Times New Roman" panose="02020603050405020304" pitchFamily="18" charset="0"/>
                <a:ea typeface="Arial Unicode MS"/>
              </a:rPr>
              <a:t>raportul dintre numărul cadrelor științifico-didactice titulare care conduc doctoranzi și numărul total de cadre didactice și științifico-didactice titulare; </a:t>
            </a:r>
          </a:p>
          <a:p>
            <a:pPr marL="342900" indent="-342900">
              <a:buAutoNum type="arabicParenR"/>
            </a:pPr>
            <a:r>
              <a:rPr lang="ro-MD" sz="1800" b="1" dirty="0">
                <a:effectLst/>
                <a:latin typeface="Times New Roman" panose="02020603050405020304" pitchFamily="18" charset="0"/>
                <a:ea typeface="Arial Unicode MS"/>
              </a:rPr>
              <a:t>I</a:t>
            </a:r>
            <a:r>
              <a:rPr lang="ro-MD" sz="1800" b="1" baseline="-25000" dirty="0">
                <a:effectLst/>
                <a:latin typeface="Times New Roman" panose="02020603050405020304" pitchFamily="18" charset="0"/>
                <a:ea typeface="Arial Unicode MS"/>
              </a:rPr>
              <a:t>12</a:t>
            </a:r>
            <a:r>
              <a:rPr lang="ro-MD" sz="1800" dirty="0">
                <a:effectLst/>
                <a:latin typeface="Times New Roman" panose="02020603050405020304" pitchFamily="18" charset="0"/>
                <a:ea typeface="Arial Unicode MS"/>
              </a:rPr>
              <a:t> – raportul dintre numărul de cadre didactice și științifico-didactice titulare cu vârsta de până la 40 ani (inclusiv) și numărul total de cadre didactice și științifico-didactice titulare;</a:t>
            </a:r>
          </a:p>
          <a:p>
            <a:pPr marL="342900" indent="-342900">
              <a:buAutoNum type="arabicParenR"/>
            </a:pPr>
            <a:r>
              <a:rPr lang="ro-MD" sz="1800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ro-MD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/>
              </a:rPr>
              <a:t>I</a:t>
            </a:r>
            <a:r>
              <a:rPr lang="ro-MD" sz="18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/>
              </a:rPr>
              <a:t>13</a:t>
            </a:r>
            <a:r>
              <a:rPr lang="ro-MD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/>
              </a:rPr>
              <a:t> – rata de angajare a absolvenților;</a:t>
            </a:r>
          </a:p>
          <a:p>
            <a:pPr marL="342900" indent="-342900">
              <a:buAutoNum type="arabicParenR"/>
            </a:pPr>
            <a:r>
              <a:rPr lang="ro-MD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ro-MD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/>
              </a:rPr>
              <a:t>I</a:t>
            </a:r>
            <a:r>
              <a:rPr lang="ro-MD" sz="18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/>
              </a:rPr>
              <a:t>14</a:t>
            </a:r>
            <a:r>
              <a:rPr lang="ro-MD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 Unicode MS"/>
              </a:rPr>
              <a:t> – gradul de satisfacție al absolvenților în raport cu relevanța programului de studii și integritatea academică;</a:t>
            </a:r>
            <a:endParaRPr lang="ro-RO" sz="1800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Image">
            <a:extLst>
              <a:ext uri="{FF2B5EF4-FFF2-40B4-BE49-F238E27FC236}">
                <a16:creationId xmlns:a16="http://schemas.microsoft.com/office/drawing/2014/main" id="{83C34631-850C-0D89-95E8-B067C8190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4" y="147782"/>
            <a:ext cx="9153237" cy="85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23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2219-D08F-3380-6165-8557137F8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375"/>
            <a:ext cx="10515600" cy="671513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Indicatorii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finanțarea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performanță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ponderile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acestora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D5A3CD5-A832-9650-3B28-DB3E94F5A72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06501160"/>
                  </p:ext>
                </p:extLst>
              </p:nvPr>
            </p:nvGraphicFramePr>
            <p:xfrm>
              <a:off x="584463" y="887373"/>
              <a:ext cx="10312733" cy="606517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044857">
                      <a:extLst>
                        <a:ext uri="{9D8B030D-6E8A-4147-A177-3AD203B41FA5}">
                          <a16:colId xmlns:a16="http://schemas.microsoft.com/office/drawing/2014/main" val="2129550273"/>
                        </a:ext>
                      </a:extLst>
                    </a:gridCol>
                    <a:gridCol w="6455063">
                      <a:extLst>
                        <a:ext uri="{9D8B030D-6E8A-4147-A177-3AD203B41FA5}">
                          <a16:colId xmlns:a16="http://schemas.microsoft.com/office/drawing/2014/main" val="869329686"/>
                        </a:ext>
                      </a:extLst>
                    </a:gridCol>
                    <a:gridCol w="812813">
                      <a:extLst>
                        <a:ext uri="{9D8B030D-6E8A-4147-A177-3AD203B41FA5}">
                          <a16:colId xmlns:a16="http://schemas.microsoft.com/office/drawing/2014/main" val="1221446508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ro-MD" sz="5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Direcția de activitate/ponderea</a:t>
                          </a:r>
                          <a:endParaRPr lang="en-US" sz="4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20472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5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Denumirea Indicatorului</a:t>
                          </a:r>
                          <a:endParaRPr lang="en-US" sz="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20472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5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Ponderea</a:t>
                          </a:r>
                          <a:endParaRPr lang="en-US" sz="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</a:endParaRPr>
                        </a:p>
                        <a:p>
                          <a:pPr algn="ctr"/>
                          <a:r>
                            <a:rPr lang="ro-MD" sz="5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p</a:t>
                          </a:r>
                          <a:r>
                            <a:rPr lang="ro-MD" sz="5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k</a:t>
                          </a:r>
                          <a:endParaRPr lang="en-US" sz="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1781546532"/>
                      </a:ext>
                    </a:extLst>
                  </a:tr>
                  <a:tr h="401147">
                    <a:tc rowSpan="5">
                      <a:txBody>
                        <a:bodyPr/>
                        <a:lstStyle/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Predare-învățare</a:t>
                          </a:r>
                          <a:endParaRPr lang="en-US" sz="1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30%</a:t>
                          </a:r>
                          <a:endParaRPr lang="en-US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3504" marR="20472" marT="20472" marB="20472"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raportul dintre numărul cadrelor științifico-didactice titulare care conduc doctoranzi și numărul total de cadre didactice și științifico-didactice titulare;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4281419206"/>
                      </a:ext>
                    </a:extLst>
                  </a:tr>
                  <a:tr h="489203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raportul dintre numărul de cadre didactice și științifico-didactice titulare cu vârsta de până la 40 ani (inclusiv) și numărul total de cadre didactice și științifico-didactice titulare;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133359218"/>
                      </a:ext>
                    </a:extLst>
                  </a:tr>
                  <a:tr h="139963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rata de angajare a absolvenților;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%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000920210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14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gradul de satisfacție al absolvenților în raport cu relevanța programului de studii și integritatea academică;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%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022819120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 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ponderea candidaților înmatriculați cu media de promovare pentru deținătorii diplomelor de BAC de la nota ”8,0”;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955970067"/>
                      </a:ext>
                    </a:extLst>
                  </a:tr>
                  <a:tr h="225033">
                    <a:tc rowSpan="3">
                      <a:txBody>
                        <a:bodyPr/>
                        <a:lstStyle/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Cercetarea științifică/metodică universitară/ performanța artistică/ sportivă  </a:t>
                          </a:r>
                          <a:endParaRPr lang="en-US" sz="1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25%</a:t>
                          </a:r>
                          <a:endParaRPr lang="en-US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3504" marR="20472" marT="20472" marB="20472"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performanța activității științifice/ metodice/ artistice/ sportive;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4121471514"/>
                      </a:ext>
                    </a:extLst>
                  </a:tr>
                  <a:tr h="4011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fonduri pentru cercetare științifică/performanța artistică/ sportivă atrase din proiecte naționale și internaționale;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326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398710927"/>
                      </a:ext>
                    </a:extLst>
                  </a:tr>
                  <a:tr h="4011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numărul de propuneri de proiecte de cercetare eligibile depuse, care au acumulat un punctaj minim de calificare pentru programul de finanțare Orizont Europa);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326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1983692864"/>
                      </a:ext>
                    </a:extLst>
                  </a:tr>
                  <a:tr h="139963">
                    <a:tc rowSpan="6">
                      <a:txBody>
                        <a:bodyPr/>
                        <a:lstStyle/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Dimensiunea de internaționalizare</a:t>
                          </a:r>
                          <a:endParaRPr lang="en-US" sz="1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35%</a:t>
                          </a:r>
                          <a:endParaRPr lang="en-US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3504" marR="20472" marT="20472" marB="20472"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31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mobilități outgoing;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4096117945"/>
                      </a:ext>
                    </a:extLst>
                  </a:tr>
                  <a:tr h="139963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32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mobilități incoming;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862216927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fonduri atrase din proiecte internaționale (cu excepția celor de cercetare);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200566305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34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ponderea studenților străini înscriși la programe de studii din numărul total de studenți străini;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886920970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ponderea programelor de studii cu predare în limbi străine din numărul total de programe în limbi străine;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4037951051"/>
                      </a:ext>
                    </a:extLst>
                  </a:tr>
                  <a:tr h="4011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ponderea cadrelor didactice și științifico-didactice, care dețin certificat de cunoaștere a limbii engleze (nivelul B2-C2);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3592701844"/>
                      </a:ext>
                    </a:extLst>
                  </a:tr>
                  <a:tr h="313089">
                    <a:tc rowSpan="3">
                      <a:txBody>
                        <a:bodyPr/>
                        <a:lstStyle/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Orientarea socială</a:t>
                          </a:r>
                          <a:endParaRPr lang="en-US" sz="1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10%</a:t>
                          </a:r>
                          <a:endParaRPr lang="en-US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3504" marR="20472" marT="20472" marB="20472"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41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investiții în cămine studențești din fonduri ale instituției, altele decât cele din bugetul de stat;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3623304766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42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fonduri ale instituției, altele decât cele din bugetul de stat, utilizate pentru burse și alte forme de sprijin pentru studenți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3%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92106245"/>
                      </a:ext>
                    </a:extLst>
                  </a:tr>
                  <a:tr h="225033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43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ponderea venitului colectat de instituție în bugetul total al instituției).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3%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870582121"/>
                      </a:ext>
                    </a:extLst>
                  </a:tr>
                  <a:tr h="384330">
                    <a:tc gridSpan="2">
                      <a:txBody>
                        <a:bodyPr/>
                        <a:lstStyle/>
                        <a:p>
                          <a:r>
                            <a:rPr lang="ro-MD" sz="14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Ponderea totală   </a:t>
                          </a:r>
                          <a:endParaRPr lang="en-US" sz="14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63976" marT="20472" marB="20472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n-US" sz="500" i="1">
                                        <a:effectLst/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ro-MD" sz="500">
                                        <a:effectLst/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  <m:r>
                                      <a:rPr lang="ro-MD" sz="500">
                                        <a:effectLst/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ro-MD" sz="500">
                                        <a:effectLst/>
                                        <a:uFill>
                                          <a:solidFill>
                                            <a:srgbClr val="000000"/>
                                          </a:solidFill>
                                        </a:uFill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500" i="1">
                                            <a:effectLst/>
                                            <a:uFill>
                                              <a:solidFill>
                                                <a:srgbClr val="000000"/>
                                              </a:solidFill>
                                            </a:u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MD" sz="500">
                                            <a:effectLst/>
                                            <a:uFill>
                                              <a:solidFill>
                                                <a:srgbClr val="000000"/>
                                              </a:solidFill>
                                            </a:uFill>
                                            <a:latin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ro-MD" sz="500">
                                            <a:effectLst/>
                                            <a:uFill>
                                              <a:solidFill>
                                                <a:srgbClr val="000000"/>
                                              </a:solidFill>
                                            </a:uFill>
                                            <a:latin typeface="Cambria Math" panose="02040503050406030204" pitchFamily="18" charset="0"/>
                                          </a:rPr>
                                          <m:t>𝒌</m:t>
                                        </m:r>
                                      </m:sub>
                                    </m:sSub>
                                  </m:e>
                                </m:nary>
                                <m:r>
                                  <a:rPr lang="ro-MD" sz="500">
                                    <a:effectLst/>
                                    <a:uFill>
                                      <a:solidFill>
                                        <a:srgbClr val="000000"/>
                                      </a:solidFill>
                                    </a:uFill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4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135724716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D5A3CD5-A832-9650-3B28-DB3E94F5A72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06501160"/>
                  </p:ext>
                </p:extLst>
              </p:nvPr>
            </p:nvGraphicFramePr>
            <p:xfrm>
              <a:off x="584463" y="887373"/>
              <a:ext cx="10312733" cy="606517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044857">
                      <a:extLst>
                        <a:ext uri="{9D8B030D-6E8A-4147-A177-3AD203B41FA5}">
                          <a16:colId xmlns:a16="http://schemas.microsoft.com/office/drawing/2014/main" val="2129550273"/>
                        </a:ext>
                      </a:extLst>
                    </a:gridCol>
                    <a:gridCol w="6455063">
                      <a:extLst>
                        <a:ext uri="{9D8B030D-6E8A-4147-A177-3AD203B41FA5}">
                          <a16:colId xmlns:a16="http://schemas.microsoft.com/office/drawing/2014/main" val="869329686"/>
                        </a:ext>
                      </a:extLst>
                    </a:gridCol>
                    <a:gridCol w="812813">
                      <a:extLst>
                        <a:ext uri="{9D8B030D-6E8A-4147-A177-3AD203B41FA5}">
                          <a16:colId xmlns:a16="http://schemas.microsoft.com/office/drawing/2014/main" val="1221446508"/>
                        </a:ext>
                      </a:extLst>
                    </a:gridCol>
                  </a:tblGrid>
                  <a:tr h="193344">
                    <a:tc>
                      <a:txBody>
                        <a:bodyPr/>
                        <a:lstStyle/>
                        <a:p>
                          <a:r>
                            <a:rPr lang="ro-MD" sz="5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Direcția de activitate/ponderea</a:t>
                          </a:r>
                          <a:endParaRPr lang="en-US" sz="4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20472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5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Denumirea Indicatorului</a:t>
                          </a:r>
                          <a:endParaRPr lang="en-US" sz="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20472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5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Ponderea</a:t>
                          </a:r>
                          <a:endParaRPr lang="en-US" sz="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</a:endParaRPr>
                        </a:p>
                        <a:p>
                          <a:pPr algn="ctr"/>
                          <a:r>
                            <a:rPr lang="ro-MD" sz="5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p</a:t>
                          </a:r>
                          <a:r>
                            <a:rPr lang="ro-MD" sz="5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</a:rPr>
                            <a:t>k</a:t>
                          </a:r>
                          <a:endParaRPr lang="en-US" sz="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1781546532"/>
                      </a:ext>
                    </a:extLst>
                  </a:tr>
                  <a:tr h="401147">
                    <a:tc rowSpan="5">
                      <a:txBody>
                        <a:bodyPr/>
                        <a:lstStyle/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Predare-învățare</a:t>
                          </a:r>
                          <a:endParaRPr lang="en-US" sz="1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30%</a:t>
                          </a:r>
                          <a:endParaRPr lang="en-US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3504" marR="20472" marT="20472" marB="20472"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raportul dintre numărul cadrelor științifico-didactice titulare care conduc doctoranzi și numărul total de cadre didactice și științifico-didactice titulare;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4281419206"/>
                      </a:ext>
                    </a:extLst>
                  </a:tr>
                  <a:tr h="489203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raportul dintre numărul de cadre didactice și științifico-didactice titulare cu vârsta de până la 40 ani (inclusiv) și numărul total de cadre didactice și științifico-didactice titulare;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133359218"/>
                      </a:ext>
                    </a:extLst>
                  </a:tr>
                  <a:tr h="20858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rata de angajare a absolvenților;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%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000920210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14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gradul de satisfacție al absolvenților în raport cu relevanța programului de studii și integritatea academică;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%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022819120"/>
                      </a:ext>
                    </a:extLst>
                  </a:tr>
                  <a:tr h="37622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 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ponderea candidaților înmatriculați cu media de promovare pentru deținătorii diplomelor de BAC de la nota ”8,0”;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955970067"/>
                      </a:ext>
                    </a:extLst>
                  </a:tr>
                  <a:tr h="225033">
                    <a:tc rowSpan="3">
                      <a:txBody>
                        <a:bodyPr/>
                        <a:lstStyle/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Cercetarea științifică/metodică universitară/ performanța artistică/ sportivă  </a:t>
                          </a:r>
                          <a:endParaRPr lang="en-US" sz="1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25%</a:t>
                          </a:r>
                          <a:endParaRPr lang="en-US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3504" marR="20472" marT="20472" marB="20472"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performanța activității științifice/ metodice/ artistice/ sportive;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4121471514"/>
                      </a:ext>
                    </a:extLst>
                  </a:tr>
                  <a:tr h="4011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fonduri pentru cercetare științifică/performanța artistică/ sportivă atrase din proiecte naționale și internaționale;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326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398710927"/>
                      </a:ext>
                    </a:extLst>
                  </a:tr>
                  <a:tr h="4011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numărul de propuneri de proiecte de cercetare eligibile depuse, care au acumulat un punctaj minim de calificare pentru programul de finanțare Orizont Europa);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326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1983692864"/>
                      </a:ext>
                    </a:extLst>
                  </a:tr>
                  <a:tr h="208584">
                    <a:tc rowSpan="6">
                      <a:txBody>
                        <a:bodyPr/>
                        <a:lstStyle/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Dimensiunea de internaționalizare</a:t>
                          </a:r>
                          <a:endParaRPr lang="en-US" sz="1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35%</a:t>
                          </a:r>
                          <a:endParaRPr lang="en-US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3504" marR="20472" marT="20472" marB="20472"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31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mobilități outgoing;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4096117945"/>
                      </a:ext>
                    </a:extLst>
                  </a:tr>
                  <a:tr h="20858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32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mobilități incoming;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862216927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fonduri atrase din proiecte internaționale (cu excepția celor de cercetare);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200566305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34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ponderea studenților străini înscriși la programe de studii din numărul total de studenți străini;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886920970"/>
                      </a:ext>
                    </a:extLst>
                  </a:tr>
                  <a:tr h="31308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ponderea programelor de studii cu predare în limbi străine din numărul total de programe în limbi străine;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4037951051"/>
                      </a:ext>
                    </a:extLst>
                  </a:tr>
                  <a:tr h="4011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ponderea cadrelor didactice și științifico-didactice, care dețin certificat de cunoaștere a limbii engleze (nivelul B2-C2);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3592701844"/>
                      </a:ext>
                    </a:extLst>
                  </a:tr>
                  <a:tr h="313089">
                    <a:tc rowSpan="3">
                      <a:txBody>
                        <a:bodyPr/>
                        <a:lstStyle/>
                        <a:p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Orientarea socială</a:t>
                          </a:r>
                          <a:endParaRPr lang="en-US" sz="1400"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ro-MD" sz="14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10%</a:t>
                          </a:r>
                          <a:endParaRPr lang="en-US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3504" marR="20472" marT="20472" marB="20472"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41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investiții în cămine studențești din fonduri ale instituției, altele decât cele din bugetul de stat;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4%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3623304766"/>
                      </a:ext>
                    </a:extLst>
                  </a:tr>
                  <a:tr h="37622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42 </a:t>
                          </a:r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fonduri ale instituției, altele decât cele din bugetul de stat, utilizate pentru burse și alte forme de sprijin pentru studenți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3%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92106245"/>
                      </a:ext>
                    </a:extLst>
                  </a:tr>
                  <a:tr h="225033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o-MD" sz="1100" baseline="-250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43</a:t>
                          </a:r>
                          <a:r>
                            <a:rPr lang="ro-MD" sz="110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ponderea venitului colectat de instituție în bugetul total al instituției).</a:t>
                          </a:r>
                          <a:endParaRPr lang="en-US" sz="11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20472" marT="20472" marB="2047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o-MD" sz="11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3%</a:t>
                          </a:r>
                          <a:endParaRPr lang="en-US" sz="11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20472" marR="20472" marT="20472" marB="20472" anchor="ctr"/>
                    </a:tc>
                    <a:extLst>
                      <a:ext uri="{0D108BD9-81ED-4DB2-BD59-A6C34878D82A}">
                        <a16:rowId xmlns:a16="http://schemas.microsoft.com/office/drawing/2014/main" val="2870582121"/>
                      </a:ext>
                    </a:extLst>
                  </a:tr>
                  <a:tr h="384330">
                    <a:tc gridSpan="2">
                      <a:txBody>
                        <a:bodyPr/>
                        <a:lstStyle/>
                        <a:p>
                          <a:r>
                            <a:rPr lang="ro-MD" sz="1400" dirty="0">
                              <a:effectLst/>
                              <a:uFill>
                                <a:solidFill>
                                  <a:srgbClr val="000000"/>
                                </a:solidFill>
                              </a:u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Ponderea totală   </a:t>
                          </a:r>
                          <a:endParaRPr lang="en-US" sz="1400" dirty="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6535" marR="63976" marT="20472" marB="20472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472" marR="20472" marT="20472" marB="20472" anchor="ctr">
                        <a:blipFill>
                          <a:blip r:embed="rId3"/>
                          <a:stretch>
                            <a:fillRect l="-1173684" t="-1482540" r="-3008" b="-730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72471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22108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2219-D08F-3380-6165-8557137F8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375"/>
            <a:ext cx="10515600" cy="67151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o-MD" sz="2000" b="1" i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ro-MD" sz="2000" b="1" i="1" baseline="-250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13</a:t>
            </a:r>
            <a:r>
              <a:rPr lang="ro-MD" sz="2000" b="1" i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Rata de angajare a absolvenților (metodologia de finanțare)</a:t>
            </a:r>
            <a:endParaRPr lang="en-US" sz="20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F53000-DF32-E514-28EA-524A1EBC93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04889"/>
                <a:ext cx="10515600" cy="5281612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 calculează ca</a:t>
                </a:r>
                <a:r>
                  <a:rPr lang="ro-MD" sz="1400" b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medie a ultimilor trei ani,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precedenți anului pentru care se efectuează calculele,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numărului de absolvenți 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 la ciclurile de studii de licență, master și studii integrate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angajați în câmpul muncii și numărul total de absolvenți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 la ciclurile de studii de licență, master și studii integrate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universității </a:t>
                </a:r>
                <a:r>
                  <a:rPr lang="ro-MD" sz="1400" i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i, 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în perioada de referință,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conform relației:</a:t>
                </a:r>
                <a:endParaRPr lang="en-US" sz="1400" dirty="0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ro-MD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</m:t>
                        </m:r>
                      </m:e>
                      <m:sub>
                        <m:r>
                          <a:rPr lang="ro-MD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13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ro-MD" sz="1400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</m:t>
                        </m:r>
                      </m:sup>
                    </m:sSubSup>
                    <m:r>
                      <a:rPr lang="ro-MD" sz="1400" i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o-MD" sz="1400" i="1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1400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𝑺𝒕</m:t>
                            </m:r>
                          </m:e>
                          <m:sub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𝒂𝒃𝒔</m:t>
                            </m:r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𝒂𝒏𝒈</m:t>
                            </m:r>
                          </m:sub>
                          <m:sup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𝑺𝒕</m:t>
                            </m:r>
                          </m:e>
                          <m:sub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𝑻</m:t>
                            </m:r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𝒂𝒃𝒔</m:t>
                            </m:r>
                          </m:sub>
                          <m:sup>
                            <m:r>
                              <a:rPr lang="ro-MD" sz="1400" b="1" i="1">
                                <a:solidFill>
                                  <a:srgbClr val="000000"/>
                                </a:solidFill>
                                <a:uFill>
                                  <a:solidFill>
                                    <a:srgbClr val="000000"/>
                                  </a:solidFill>
                                </a:u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p>
                        </m:sSubSup>
                      </m:den>
                    </m:f>
                  </m:oMath>
                </a14:m>
                <a:endParaRPr lang="en-US" sz="1400" dirty="0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unde:</a:t>
                </a:r>
                <a14:m>
                  <m:oMath xmlns:m="http://schemas.openxmlformats.org/officeDocument/2006/math">
                    <m:r>
                      <a:rPr lang="ro-MD" sz="1400" b="0" i="0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𝑺𝒕</m:t>
                        </m:r>
                      </m:e>
                      <m:sub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𝒂𝒃𝒔</m:t>
                        </m:r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𝒂𝒏𝒈</m:t>
                        </m:r>
                      </m:sub>
                      <m:sup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𝒊</m:t>
                        </m:r>
                      </m:sup>
                    </m:sSubSup>
                  </m:oMath>
                </a14:m>
                <a:r>
                  <a:rPr lang="ro-MD" sz="1400" b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este numărul de studenți absolvenți 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 la ciclul de studii de licență, master și studii integrate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universității </a:t>
                </a:r>
                <a:r>
                  <a:rPr lang="ro-MD" sz="1400" i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angajați în câmpul muncii, 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în anul de referință </a:t>
                </a:r>
                <a:r>
                  <a:rPr lang="ro-MD" sz="1400" i="1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j;</a:t>
                </a:r>
                <a:endParaRPr lang="en-US" sz="1400" dirty="0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𝑺𝒕</m:t>
                        </m:r>
                      </m:e>
                      <m:sub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𝒂𝒃𝒔</m:t>
                        </m:r>
                      </m:sub>
                      <m:sup>
                        <m:r>
                          <a:rPr lang="ro-MD" sz="1400" b="1" i="1">
                            <a:solidFill>
                              <a:srgbClr val="000000"/>
                            </a:solidFill>
                            <a:effectLst/>
                            <a:uFill>
                              <a:solidFill>
                                <a:srgbClr val="000000"/>
                              </a:solidFill>
                            </a:u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𝒊</m:t>
                        </m:r>
                      </m:sup>
                    </m:sSubSup>
                  </m:oMath>
                </a14:m>
                <a:r>
                  <a:rPr lang="ro-MD" sz="1400" b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este numărul total de absolvenți 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 la ciclurile de studii de licență, master și studii integrate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universității </a:t>
                </a:r>
                <a:r>
                  <a:rPr lang="ro-MD" sz="1400" i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i,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în anul de referință </a:t>
                </a:r>
                <a:r>
                  <a:rPr lang="ro-MD" sz="1400" i="1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j;</a:t>
                </a:r>
                <a:endParaRPr lang="en-US" sz="1400" dirty="0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ro-MD" sz="1400" b="1" i="1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 </a:t>
                </a:r>
                <a:r>
                  <a:rPr lang="ro-MD" sz="1400" b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 </a:t>
                </a:r>
                <a:r>
                  <a:rPr lang="ro-MD" sz="1400" dirty="0">
                    <a:solidFill>
                      <a:srgbClr val="7030A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este anul de referință pentru care se raportează datele;</a:t>
                </a:r>
                <a:endParaRPr lang="en-US" sz="1400" dirty="0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ro-MD" sz="1400" b="1" i="1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ac </a:t>
                </a:r>
                <a:r>
                  <a:rPr lang="ro-MD" sz="1400" b="1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</a:t>
                </a:r>
                <a:r>
                  <a:rPr lang="ro-MD" sz="1400" dirty="0">
                    <a:solidFill>
                      <a:srgbClr val="00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o-MD" sz="1400" dirty="0">
                    <a:solidFill>
                      <a:srgbClr val="7030A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este anul bugetar curent</a:t>
                </a:r>
                <a:r>
                  <a:rPr lang="ro-MD" sz="1400" dirty="0">
                    <a:solidFill>
                      <a:srgbClr val="FF000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1400" dirty="0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ro-MD" sz="1400" dirty="0">
                    <a:solidFill>
                      <a:srgbClr val="7030A0"/>
                    </a:solidFill>
                    <a:effectLst/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Pentru calcul se vor utiliza datele anului universitar 2022-2023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ro-MD" sz="1400" dirty="0">
                    <a:solidFill>
                      <a:srgbClr val="7030A0"/>
                    </a:solidFill>
                    <a:highlight>
                      <a:srgbClr val="FEFFFF"/>
                    </a:highlight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Sursa de date: INCE, CNAS,CTICE</a:t>
                </a:r>
                <a:endParaRPr lang="en-US" sz="1400" dirty="0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F53000-DF32-E514-28EA-524A1EBC93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04889"/>
                <a:ext cx="10515600" cy="5281612"/>
              </a:xfrm>
              <a:blipFill>
                <a:blip r:embed="rId2"/>
                <a:stretch>
                  <a:fillRect l="-116" r="-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964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2219-D08F-3380-6165-8557137F8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375"/>
            <a:ext cx="10515600" cy="671513"/>
          </a:xfrm>
        </p:spPr>
        <p:txBody>
          <a:bodyPr>
            <a:normAutofit/>
          </a:bodyPr>
          <a:lstStyle/>
          <a:p>
            <a:pPr algn="ctr"/>
            <a:r>
              <a:rPr lang="ro-M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Cadrul normativ-Acreditarea institutiilor de învățământ superior/programelor de studii superioare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53000-DF32-E514-28EA-524A1EBC9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491"/>
            <a:ext cx="10515600" cy="5095009"/>
          </a:xfrm>
        </p:spPr>
        <p:txBody>
          <a:bodyPr>
            <a:noAutofit/>
          </a:bodyPr>
          <a:lstStyle/>
          <a:p>
            <a:pPr marL="0" indent="4508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95275" algn="l"/>
                <a:tab pos="384175" algn="l"/>
              </a:tabLst>
            </a:pPr>
            <a:r>
              <a:rPr kumimoji="0" lang="ro-RO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HG 616/2016  </a:t>
            </a:r>
            <a:r>
              <a:rPr lang="ro-MD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entru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aprobarea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Metodologiei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externă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o-MD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calităţii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autorizării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provizorie</a:t>
            </a:r>
            <a:r>
              <a:rPr lang="ro-MD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acreditării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programelor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instituţiilor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ro-MD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învăţămînt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tehnic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superior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r>
              <a:rPr lang="ro-MD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MD" sz="12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120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endParaRPr kumimoji="0" lang="ro-RO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r>
              <a:rPr kumimoji="0" lang="ro-RO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 de acreditare 9. Monitorizarea continuă și evaluarea periodică a programelor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endParaRPr lang="ro-RO" altLang="en-US" sz="1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endParaRPr kumimoji="0" lang="ro-RO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endParaRPr kumimoji="0" lang="ro-RO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Instituțiile monitorizează și evaluează periodic programele pe care le oferă pentru a se asigura că acestea își ating obiectivele și răspund nevoilor </a:t>
            </a:r>
            <a:endParaRPr lang="ro-RO" sz="1200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2DA739-1F34-AD96-12FA-19BAD43FB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405420"/>
              </p:ext>
            </p:extLst>
          </p:nvPr>
        </p:nvGraphicFramePr>
        <p:xfrm>
          <a:off x="1133764" y="2334130"/>
          <a:ext cx="9137073" cy="36140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611255">
                  <a:extLst>
                    <a:ext uri="{9D8B030D-6E8A-4147-A177-3AD203B41FA5}">
                      <a16:colId xmlns:a16="http://schemas.microsoft.com/office/drawing/2014/main" val="1413013839"/>
                    </a:ext>
                  </a:extLst>
                </a:gridCol>
                <a:gridCol w="4525818">
                  <a:extLst>
                    <a:ext uri="{9D8B030D-6E8A-4147-A177-3AD203B41FA5}">
                      <a16:colId xmlns:a16="http://schemas.microsoft.com/office/drawing/2014/main" val="3928678189"/>
                    </a:ext>
                  </a:extLst>
                </a:gridCol>
              </a:tblGrid>
              <a:tr h="516298">
                <a:tc>
                  <a:txBody>
                    <a:bodyPr/>
                    <a:lstStyle/>
                    <a:p>
                      <a:pPr algn="ctr"/>
                      <a:r>
                        <a:rPr lang="ro-RO" sz="1200">
                          <a:effectLst/>
                        </a:rPr>
                        <a:t>Criteriile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94640" algn="l"/>
                          <a:tab pos="384810" algn="l"/>
                        </a:tabLst>
                      </a:pPr>
                      <a:r>
                        <a:rPr lang="ro-RO" sz="1200" dirty="0">
                          <a:effectLst/>
                        </a:rPr>
                        <a:t>Indicatorii de performanță</a:t>
                      </a:r>
                    </a:p>
                    <a:p>
                      <a:pPr algn="ctr">
                        <a:tabLst>
                          <a:tab pos="294640" algn="l"/>
                          <a:tab pos="384810" algn="l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488396"/>
                  </a:ext>
                </a:extLst>
              </a:tr>
              <a:tr h="516298">
                <a:tc rowSpan="4">
                  <a:txBody>
                    <a:bodyPr/>
                    <a:lstStyle/>
                    <a:p>
                      <a:r>
                        <a:rPr lang="ro-RO" sz="1200" dirty="0">
                          <a:effectLst/>
                        </a:rPr>
                        <a:t>9.1. Procedurile privind iniţierea, monitorizarea şi revizuirea periodică a programelor de studii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0" lvl="2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94640" algn="l"/>
                          <a:tab pos="384810" algn="l"/>
                        </a:tabLst>
                      </a:pPr>
                      <a:r>
                        <a:rPr lang="ro-RO" sz="1200" dirty="0">
                          <a:effectLst/>
                        </a:rPr>
                        <a:t>Monitorizarea şi revizuirea ofertei educaţionale şi a programelor de studii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876306"/>
                  </a:ext>
                </a:extLst>
              </a:tr>
              <a:tr h="5162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2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</a:rPr>
                        <a:t>Monitorizarea proceselor de predare-învățare- evaluare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1197859"/>
                  </a:ext>
                </a:extLst>
              </a:tr>
              <a:tr h="5162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2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94640" algn="l"/>
                          <a:tab pos="384810" algn="l"/>
                        </a:tabLst>
                      </a:pPr>
                      <a:r>
                        <a:rPr lang="ro-RO" sz="1200" dirty="0">
                          <a:effectLst/>
                        </a:rPr>
                        <a:t>Implicarea beneficiarilor procesului educațional în evaluările interne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503697"/>
                  </a:ext>
                </a:extLst>
              </a:tr>
              <a:tr h="5162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2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94640" algn="l"/>
                          <a:tab pos="384810" algn="l"/>
                        </a:tabLst>
                      </a:pPr>
                      <a:r>
                        <a:rPr lang="ro-RO" sz="1200" dirty="0">
                          <a:effectLst/>
                        </a:rPr>
                        <a:t>Responsabilitatea publică a instituției (auditare internă)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7050000"/>
                  </a:ext>
                </a:extLst>
              </a:tr>
              <a:tr h="516298">
                <a:tc rowSpan="2">
                  <a:txBody>
                    <a:bodyPr/>
                    <a:lstStyle/>
                    <a:p>
                      <a:r>
                        <a:rPr lang="ro-RO" sz="1200" dirty="0">
                          <a:effectLst/>
                        </a:rPr>
                        <a:t>9.2. Angajarea în cîmpul muncii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o-RO" sz="1200" dirty="0">
                          <a:effectLst/>
                        </a:rPr>
                        <a:t>9.</a:t>
                      </a:r>
                      <a:r>
                        <a:rPr lang="ro-RO" sz="1200" u="none" strike="noStrike" dirty="0">
                          <a:effectLst/>
                          <a:hlinkClick r:id="rId2" action="ppaction://hlinkfile"/>
                        </a:rPr>
                        <a:t>2.1. Mecanismele instituţionale de evidenţă a angajării absolvenţilor în cîmpul muncii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2234836"/>
                  </a:ext>
                </a:extLst>
              </a:tr>
              <a:tr h="5162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>
                          <a:effectLst/>
                        </a:rPr>
                        <a:t>9.2.2. Activităţile de orientare profesională și </a:t>
                      </a:r>
                      <a:r>
                        <a:rPr lang="ro-RO" sz="1200" u="none" strike="noStrike" dirty="0">
                          <a:effectLst/>
                          <a:hlinkClick r:id="rId3" action="ppaction://hlinkfile"/>
                        </a:rPr>
                        <a:t>competitivitatea absolvenţilor pe piaţa muncii </a:t>
                      </a:r>
                      <a:r>
                        <a:rPr lang="en-US" sz="1200" u="none" strike="noStrike" dirty="0">
                          <a:effectLst/>
                          <a:hlinkClick r:id="rId4" action="ppaction://hlinkfile"/>
                        </a:rPr>
                        <a:t>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655339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6111EA0-6DD1-A75E-A82D-EAF6B05C6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82089"/>
            <a:ext cx="1002147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5275" algn="l"/>
                <a:tab pos="384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Times New Roman" panose="02020603050405020304" pitchFamily="18" charset="0"/>
              </a:rPr>
              <a:t>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5275" algn="l"/>
                <a:tab pos="384175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02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F0D4F-03CC-B59E-28C5-C7D19E0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50850" eaLnBrk="0" fontAlgn="base" hangingPunct="0">
              <a:lnSpc>
                <a:spcPct val="100000"/>
              </a:lnSpc>
              <a:spcAft>
                <a:spcPct val="0"/>
              </a:spcAft>
              <a:tabLst>
                <a:tab pos="295275" algn="l"/>
                <a:tab pos="384175" algn="l"/>
              </a:tabLst>
            </a:pPr>
            <a:br>
              <a:rPr kumimoji="0" lang="ro-RO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o-RO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o-RO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 de acreditare 9. Monitorizarea continuă și evaluarea periodică a programelor: </a:t>
            </a:r>
            <a:r>
              <a:rPr lang="ro-RO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9.2. Angajarea în cîmpul muncii</a:t>
            </a:r>
            <a:b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ro-RO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450A7-4A91-6527-15EC-DA2C48C229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ro-RO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DR: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500" b="0" i="0" u="sng" dirty="0">
                <a:solidFill>
                  <a:srgbClr val="3385A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REGULAMENTUL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cu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privire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repartizarea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absolvenților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câmpul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muncii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funcții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vacante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anexa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 la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Hotărârea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35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Guvern</a:t>
            </a:r>
            <a:r>
              <a:rPr lang="en-US" sz="35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nr.391/2024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ro-RO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Proceduri de evidență a angajării și evoluției profesionale a absolvenților programului de studiu în câmpul muncii;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ro-RO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Registrul evidenței (baze de date) angajării absolvenților în câmpul muncii la nivel de instituție/facultate/departament/catedră pe programe de studii și a evoluției profesionale a acestora.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ro-RO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RA: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-RO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Analiza procedurilor instituționale de evidență a angajării și evoluției profesionale a absolvenților în câmpul muncii.</a:t>
            </a:r>
            <a:endParaRPr lang="ro-RO" sz="3600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47035-C287-57A1-BE62-7B8E11A71D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ro-RO" sz="4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Ponderea: 2.0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ro-RO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1,0</a:t>
            </a:r>
            <a:r>
              <a:rPr lang="ro-RO" sz="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instituția dispune și aplică proceduri instituționale de evidență a angajării și a evoluției profesionale a absolvenților în câmpul muncii;</a:t>
            </a:r>
            <a:endParaRPr lang="en-US" sz="5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ro-RO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0,5 </a:t>
            </a:r>
            <a:r>
              <a:rPr lang="ro-RO" sz="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instituția dispune și aplică proceduri instituționale de evidență a angajării, dar nu deține evidențe a evoluției profesionale a absolvenților în câmpul muncii;</a:t>
            </a:r>
            <a:endParaRPr lang="en-US" sz="5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o-RO" sz="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instituția nu dispune de proceduri instituționale de evidență a angajării absolvenților în câmpul muncii.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31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88336-21A4-EAFA-C2FD-588CEA65D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991" y="0"/>
            <a:ext cx="10515600" cy="502822"/>
          </a:xfrm>
        </p:spPr>
        <p:txBody>
          <a:bodyPr>
            <a:normAutofit/>
          </a:bodyPr>
          <a:lstStyle/>
          <a:p>
            <a:pPr algn="ctr"/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Metodologie INCE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5D7A-75E8-51DB-953B-E19444F71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470" y="588545"/>
            <a:ext cx="10515600" cy="61797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fost creat site-ul de studiu https://absolvent-univ.md/, unde au fost plasate informații despre scopul și obiectivele studiului, echipa de cercetare.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fost creat e-mail pentru fiecare membru al echipei de cercetare: nume.nume@absolvent-univ.md.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fost organizat un seminar cu membrii echipei privind scopul și obiectivele cercetării, colectarea datelor, monitorizarea și raportarea periodică etc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Declarația de confidențialitate” a fost semnată de toți membrii echipei de cercetare privind asigurarea confidențialității la prelucrarea datelor cu caracter personal etc.;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 fost verificate și validate bazele de date primite de la universități. Lacune: lipsa e-mail-urilor în cazul a 3 universități, date incomplete privind numerele de telefon de contact și e-mail-uri;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Fiecărui absolvent i s-a atribuit un COD UNIC, constând din prescurtarea universității absolvite, indicarea ciclului I sau II și numărul de ordine conform listei (ex. USMF I 1-583, UTM II 1-276 etc. );</a:t>
            </a: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en-US" sz="16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fost întocmită o scrisoare de invitație de participare în care era indicată instituția care desfășoară studiul; scopul general al proiectului; pagina web a proiectului, CODUL UNIC atribuit fiecărui absolvent, linkul de acces la întrebare, datele de contact etc.</a:t>
            </a:r>
            <a:r>
              <a:rPr kumimoji="0" lang="ro-RO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1200"/>
              </a:spcBef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2046F0-2D21-BC9C-A0C8-36A28FD93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146408"/>
              </p:ext>
            </p:extLst>
          </p:nvPr>
        </p:nvGraphicFramePr>
        <p:xfrm>
          <a:off x="907991" y="5743320"/>
          <a:ext cx="10124629" cy="669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2978">
                  <a:extLst>
                    <a:ext uri="{9D8B030D-6E8A-4147-A177-3AD203B41FA5}">
                      <a16:colId xmlns:a16="http://schemas.microsoft.com/office/drawing/2014/main" val="4095935341"/>
                    </a:ext>
                  </a:extLst>
                </a:gridCol>
                <a:gridCol w="1214701">
                  <a:extLst>
                    <a:ext uri="{9D8B030D-6E8A-4147-A177-3AD203B41FA5}">
                      <a16:colId xmlns:a16="http://schemas.microsoft.com/office/drawing/2014/main" val="2063755135"/>
                    </a:ext>
                  </a:extLst>
                </a:gridCol>
                <a:gridCol w="906763">
                  <a:extLst>
                    <a:ext uri="{9D8B030D-6E8A-4147-A177-3AD203B41FA5}">
                      <a16:colId xmlns:a16="http://schemas.microsoft.com/office/drawing/2014/main" val="2287862398"/>
                    </a:ext>
                  </a:extLst>
                </a:gridCol>
                <a:gridCol w="1057001">
                  <a:extLst>
                    <a:ext uri="{9D8B030D-6E8A-4147-A177-3AD203B41FA5}">
                      <a16:colId xmlns:a16="http://schemas.microsoft.com/office/drawing/2014/main" val="3933322624"/>
                    </a:ext>
                  </a:extLst>
                </a:gridCol>
                <a:gridCol w="1661156">
                  <a:extLst>
                    <a:ext uri="{9D8B030D-6E8A-4147-A177-3AD203B41FA5}">
                      <a16:colId xmlns:a16="http://schemas.microsoft.com/office/drawing/2014/main" val="2858034301"/>
                    </a:ext>
                  </a:extLst>
                </a:gridCol>
                <a:gridCol w="906763">
                  <a:extLst>
                    <a:ext uri="{9D8B030D-6E8A-4147-A177-3AD203B41FA5}">
                      <a16:colId xmlns:a16="http://schemas.microsoft.com/office/drawing/2014/main" val="3100131926"/>
                    </a:ext>
                  </a:extLst>
                </a:gridCol>
                <a:gridCol w="905697">
                  <a:extLst>
                    <a:ext uri="{9D8B030D-6E8A-4147-A177-3AD203B41FA5}">
                      <a16:colId xmlns:a16="http://schemas.microsoft.com/office/drawing/2014/main" val="4012136550"/>
                    </a:ext>
                  </a:extLst>
                </a:gridCol>
                <a:gridCol w="906763">
                  <a:extLst>
                    <a:ext uri="{9D8B030D-6E8A-4147-A177-3AD203B41FA5}">
                      <a16:colId xmlns:a16="http://schemas.microsoft.com/office/drawing/2014/main" val="2136607275"/>
                    </a:ext>
                  </a:extLst>
                </a:gridCol>
                <a:gridCol w="607348">
                  <a:extLst>
                    <a:ext uri="{9D8B030D-6E8A-4147-A177-3AD203B41FA5}">
                      <a16:colId xmlns:a16="http://schemas.microsoft.com/office/drawing/2014/main" val="2827727571"/>
                    </a:ext>
                  </a:extLst>
                </a:gridCol>
                <a:gridCol w="755459">
                  <a:extLst>
                    <a:ext uri="{9D8B030D-6E8A-4147-A177-3AD203B41FA5}">
                      <a16:colId xmlns:a16="http://schemas.microsoft.com/office/drawing/2014/main" val="3559455128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Graduate/ Code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r>
                        <a:rPr lang="en-US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o-RO" sz="1400" kern="1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email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 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Invalid </a:t>
                      </a:r>
                      <a:r>
                        <a:rPr lang="ro-RO" sz="1400" kern="1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emails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Contacted by phone (I, II, II contact)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Invalid </a:t>
                      </a:r>
                      <a:r>
                        <a:rPr lang="ro-RO" sz="1400" kern="1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o-RO" sz="1400" kern="1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numbers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valid </a:t>
                      </a:r>
                      <a:r>
                        <a:rPr lang="ro-RO" sz="1400" kern="1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contacts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Refusal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400" kern="1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Completion</a:t>
                      </a:r>
                      <a:r>
                        <a:rPr lang="ro-RO" sz="140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status</a:t>
                      </a:r>
                      <a:endParaRPr lang="en-US" sz="140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543596"/>
                  </a:ext>
                </a:extLst>
              </a:tr>
            </a:tbl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F4A95000-190E-5446-3D3B-1BBC81CB5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837"/>
            <a:ext cx="161904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.;</a:t>
            </a:r>
            <a:r>
              <a:rPr kumimoji="0" lang="ro-RO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62054D7-9634-91F4-1BDA-C55F09409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837"/>
            <a:ext cx="112210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„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0C263295-B59F-16AF-B99A-A03A0E072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DE473E64-6988-5BB7-6760-F0A5E7332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931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F5F45BA-9D93-CAC4-CD91-FC0BEEC42F5D}"/>
              </a:ext>
            </a:extLst>
          </p:cNvPr>
          <p:cNvSpPr txBox="1">
            <a:spLocks/>
          </p:cNvSpPr>
          <p:nvPr/>
        </p:nvSpPr>
        <p:spPr>
          <a:xfrm>
            <a:off x="1123950" y="18986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Monitori</a:t>
            </a:r>
            <a:r>
              <a:rPr lang="ro-MD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zarea procesului de stabilire a anagajabilității de către INCE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25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1947</Words>
  <Application>Microsoft Office PowerPoint</Application>
  <PresentationFormat>Widescreen</PresentationFormat>
  <Paragraphs>344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Unicode MS</vt:lpstr>
      <vt:lpstr>Calibri</vt:lpstr>
      <vt:lpstr>Calibri Light</vt:lpstr>
      <vt:lpstr>Cambria Math</vt:lpstr>
      <vt:lpstr>inherit</vt:lpstr>
      <vt:lpstr>Times New Roman</vt:lpstr>
      <vt:lpstr>Office Theme</vt:lpstr>
      <vt:lpstr>                        </vt:lpstr>
      <vt:lpstr>  Context național  1) Finantarea învățământului superior ( HG 343/2020 cu modificările ulterioare)   2) HG 616/2016  pentru aprobarea Metodologiei de evaluare externă a calităţii în vederea autorizării de funcţionare provizorie şi acreditării programelor de studii şi a instituţiilor de învăţămînt profesional tehnic, superior şi de formare continuă ..  3) Sistemul informațional SIMIS  Modulull studenți : Date despre Angajarea Studentului/studentei    </vt:lpstr>
      <vt:lpstr>      Cadrul normativ </vt:lpstr>
      <vt:lpstr>Indicatorii pentru finanțarea de performanță și ponderile acestora</vt:lpstr>
      <vt:lpstr>I13 Rata de angajare a absolvenților (metodologia de finanțare)</vt:lpstr>
      <vt:lpstr>Cadrul normativ-Acreditarea institutiilor de învățământ superior/programelor de studii superioare</vt:lpstr>
      <vt:lpstr>  Standard de acreditare 9. Monitorizarea continuă și evaluarea periodică a programelor: 9.2. Angajarea în cîmpul muncii   </vt:lpstr>
      <vt:lpstr>Metodologie INCE</vt:lpstr>
      <vt:lpstr>PowerPoint Presentation</vt:lpstr>
      <vt:lpstr>Participation rate, total and by university, cycle I BACHELOR</vt:lpstr>
      <vt:lpstr>Participation rate, total and by university, cycle II MASTER</vt:lpstr>
      <vt:lpstr>Some preliminary results </vt:lpstr>
      <vt:lpstr>PowerPoint Presentation</vt:lpstr>
      <vt:lpstr>PowerPoint Presentation</vt:lpstr>
      <vt:lpstr>Sistemul informațional SIMIS 4. Date despre Angajarea Studentului  Descriere: Informații despre angajarea studentului după absolvire, inclusiv numele instituției și anul angajării.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ministedu ministedu</dc:creator>
  <cp:lastModifiedBy>Ministerul Educatiei</cp:lastModifiedBy>
  <cp:revision>154</cp:revision>
  <dcterms:created xsi:type="dcterms:W3CDTF">2023-09-11T06:24:02Z</dcterms:created>
  <dcterms:modified xsi:type="dcterms:W3CDTF">2024-07-01T13:22:56Z</dcterms:modified>
</cp:coreProperties>
</file>